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4" r:id="rId3"/>
    <p:sldId id="260" r:id="rId4"/>
    <p:sldId id="261" r:id="rId5"/>
    <p:sldId id="265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EA176-F3E6-4D32-A0A9-086B3D13887D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C5BCE-64EF-4AAA-8401-F0DBF600B6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E064A-3B03-4C50-A4CF-D2A5357C5E14}" type="datetimeFigureOut">
              <a:rPr lang="en-US" smtClean="0"/>
              <a:pPr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0C32F-CEFD-4B04-BFB0-68FF3287A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ramond" pitchFamily="18" charset="0"/>
              </a:rPr>
              <a:t>Important Terms to Know About Bush, 9/11, and Terrorism in general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Garamond" pitchFamily="18" charset="0"/>
                <a:sym typeface="Wingdings" pitchFamily="2" charset="2"/>
              </a:rPr>
              <a:t>Bush wanted to use </a:t>
            </a:r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strategic defense</a:t>
            </a:r>
            <a:r>
              <a:rPr lang="en-US" b="1" dirty="0" smtClean="0">
                <a:latin typeface="Garamond" pitchFamily="18" charset="0"/>
                <a:sym typeface="Wingdings" pitchFamily="2" charset="2"/>
              </a:rPr>
              <a:t>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like Clinton  develop devices used to shoot down nuclear missiles before they hit the US</a:t>
            </a:r>
          </a:p>
          <a:p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Terrorism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 = the use of violence and threats by nongovernment groups against civilians to intimidate or coerce, especially for political reasons</a:t>
            </a:r>
          </a:p>
          <a:p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State-sponsored terrorism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= when a government secretly supports terrorism (Libya, Syria, Iraq, Iran)</a:t>
            </a:r>
          </a:p>
          <a:p>
            <a:r>
              <a:rPr lang="en-US" b="1" u="sng" smtClean="0">
                <a:latin typeface="Garamond" pitchFamily="18" charset="0"/>
              </a:rPr>
              <a:t>Osama </a:t>
            </a:r>
            <a:r>
              <a:rPr lang="en-US" b="1" u="sng" dirty="0" smtClean="0">
                <a:latin typeface="Garamond" pitchFamily="18" charset="0"/>
              </a:rPr>
              <a:t>bin Laden </a:t>
            </a:r>
            <a:r>
              <a:rPr lang="en-US" dirty="0" smtClean="0">
                <a:latin typeface="Garamond" pitchFamily="18" charset="0"/>
              </a:rPr>
              <a:t>= became the head of </a:t>
            </a:r>
            <a:r>
              <a:rPr lang="en-US" b="1" u="sng" dirty="0" smtClean="0">
                <a:latin typeface="Garamond" pitchFamily="18" charset="0"/>
              </a:rPr>
              <a:t>al-Qaeda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 Afghan resistance group formed after the Soviet Union invaded Afghanistan; Islamic for “the Base”</a:t>
            </a:r>
          </a:p>
          <a:p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Taliban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 = militant group that controlled Afghanistan from 1995 until US invaded in 2001</a:t>
            </a:r>
          </a:p>
          <a:p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Axis of Evil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= the world’s most dangerous countries, specifically </a:t>
            </a:r>
            <a:r>
              <a:rPr lang="en-US" u="sng" dirty="0" smtClean="0">
                <a:latin typeface="Garamond" pitchFamily="18" charset="0"/>
                <a:sym typeface="Wingdings" pitchFamily="2" charset="2"/>
              </a:rPr>
              <a:t>Iran, Iraq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, </a:t>
            </a:r>
            <a:r>
              <a:rPr lang="en-US" u="sng" dirty="0" smtClean="0">
                <a:latin typeface="Garamond" pitchFamily="18" charset="0"/>
                <a:sym typeface="Wingdings" pitchFamily="2" charset="2"/>
              </a:rPr>
              <a:t>and North Korea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 all accused by Bush of helping terrorism and seeking weapons of mass destruction</a:t>
            </a:r>
          </a:p>
          <a:p>
            <a:pPr lvl="1"/>
            <a:r>
              <a:rPr lang="en-US" dirty="0" smtClean="0">
                <a:latin typeface="Garamond" pitchFamily="18" charset="0"/>
                <a:sym typeface="Wingdings" pitchFamily="2" charset="2"/>
              </a:rPr>
              <a:t>Used by Bush to ally the country in support of the war on terror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globalresearch.ca/wp-content/uploads/2013/01/Middle-East-map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56714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ramond" pitchFamily="18" charset="0"/>
              </a:rPr>
              <a:t>War in Afghanistan: </a:t>
            </a:r>
            <a:br>
              <a:rPr lang="en-US" dirty="0" smtClean="0">
                <a:latin typeface="Garamond" pitchFamily="18" charset="0"/>
              </a:rPr>
            </a:br>
            <a:r>
              <a:rPr lang="en-US" u="sng" dirty="0" smtClean="0">
                <a:latin typeface="Garamond" pitchFamily="18" charset="0"/>
              </a:rPr>
              <a:t>Operation Enduring Freedom 2001</a:t>
            </a:r>
            <a:endParaRPr lang="en-US" u="sng" dirty="0">
              <a:latin typeface="Garamond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Taliban ruled Afghanistan according </a:t>
            </a:r>
            <a:r>
              <a:rPr lang="en-US" dirty="0" smtClean="0">
                <a:latin typeface="Garamond" pitchFamily="18" charset="0"/>
              </a:rPr>
              <a:t>to strict Islamic </a:t>
            </a:r>
            <a:r>
              <a:rPr lang="en-US" dirty="0" smtClean="0">
                <a:latin typeface="Garamond" pitchFamily="18" charset="0"/>
              </a:rPr>
              <a:t>law</a:t>
            </a:r>
          </a:p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Close </a:t>
            </a:r>
            <a:r>
              <a:rPr lang="en-US" dirty="0" smtClean="0">
                <a:latin typeface="Garamond" pitchFamily="18" charset="0"/>
              </a:rPr>
              <a:t>relationship with bin </a:t>
            </a:r>
            <a:r>
              <a:rPr lang="en-US" dirty="0" smtClean="0">
                <a:latin typeface="Garamond" pitchFamily="18" charset="0"/>
              </a:rPr>
              <a:t>Laden</a:t>
            </a:r>
          </a:p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Bush </a:t>
            </a:r>
            <a:r>
              <a:rPr lang="en-US" dirty="0" smtClean="0">
                <a:latin typeface="Garamond" pitchFamily="18" charset="0"/>
              </a:rPr>
              <a:t>demanded that the Taliban seize bin Laden and give him to the United </a:t>
            </a:r>
            <a:r>
              <a:rPr lang="en-US" dirty="0" smtClean="0">
                <a:latin typeface="Garamond" pitchFamily="18" charset="0"/>
              </a:rPr>
              <a:t>States.</a:t>
            </a:r>
          </a:p>
          <a:p>
            <a:pPr marL="228600" indent="-22860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The </a:t>
            </a:r>
            <a:r>
              <a:rPr lang="en-US" dirty="0" smtClean="0">
                <a:latin typeface="Garamond" pitchFamily="18" charset="0"/>
              </a:rPr>
              <a:t>Taliban refused and so on October 7, 2001, the United States and Great Britain attacked the Taliban in Afghanistan.</a:t>
            </a:r>
          </a:p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u="sng" dirty="0" smtClean="0">
                <a:latin typeface="Garamond" pitchFamily="18" charset="0"/>
              </a:rPr>
              <a:t>Results of the War</a:t>
            </a:r>
          </a:p>
          <a:p>
            <a:r>
              <a:rPr lang="en-US" dirty="0" smtClean="0">
                <a:latin typeface="Garamond" pitchFamily="18" charset="0"/>
              </a:rPr>
              <a:t>U.S</a:t>
            </a:r>
            <a:r>
              <a:rPr lang="en-US" dirty="0" smtClean="0">
                <a:latin typeface="Garamond" pitchFamily="18" charset="0"/>
              </a:rPr>
              <a:t>. and British troops relied on fighters of Afghanistan’s Northern Alliance—a group that opposed the </a:t>
            </a:r>
            <a:r>
              <a:rPr lang="en-US" dirty="0" smtClean="0">
                <a:latin typeface="Garamond" pitchFamily="18" charset="0"/>
              </a:rPr>
              <a:t>Taliban.</a:t>
            </a:r>
          </a:p>
          <a:p>
            <a:r>
              <a:rPr lang="en-US" dirty="0" smtClean="0">
                <a:latin typeface="Garamond" pitchFamily="18" charset="0"/>
              </a:rPr>
              <a:t>The </a:t>
            </a:r>
            <a:r>
              <a:rPr lang="en-US" dirty="0" smtClean="0">
                <a:latin typeface="Garamond" pitchFamily="18" charset="0"/>
              </a:rPr>
              <a:t>Taliban was defeated by early </a:t>
            </a:r>
            <a:r>
              <a:rPr lang="en-US" dirty="0" smtClean="0">
                <a:latin typeface="Garamond" pitchFamily="18" charset="0"/>
              </a:rPr>
              <a:t>December.</a:t>
            </a:r>
          </a:p>
          <a:p>
            <a:r>
              <a:rPr lang="en-US" dirty="0" smtClean="0">
                <a:latin typeface="Garamond" pitchFamily="18" charset="0"/>
              </a:rPr>
              <a:t>Bin </a:t>
            </a:r>
            <a:r>
              <a:rPr lang="en-US" dirty="0" smtClean="0">
                <a:latin typeface="Garamond" pitchFamily="18" charset="0"/>
              </a:rPr>
              <a:t>Laden, however, managed to avoid being captured.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aramond" pitchFamily="18" charset="0"/>
              </a:rPr>
              <a:t>War in Iraq: </a:t>
            </a:r>
            <a:br>
              <a:rPr lang="en-US" dirty="0" smtClean="0">
                <a:latin typeface="Garamond" pitchFamily="18" charset="0"/>
              </a:rPr>
            </a:br>
            <a:r>
              <a:rPr lang="en-US" u="sng" dirty="0" smtClean="0">
                <a:latin typeface="Garamond" pitchFamily="18" charset="0"/>
              </a:rPr>
              <a:t>Operation Iraqi Freedom 2003</a:t>
            </a:r>
            <a:endParaRPr lang="en-US" u="sng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Garamond" pitchFamily="18" charset="0"/>
              </a:rPr>
              <a:t>Bush argued that the Iraqis were hiding weapons of mass destruction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In the UN Security Council, the US pushed for a resolution for war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 Russia &amp; France refused to back the resolution</a:t>
            </a:r>
            <a:r>
              <a:rPr lang="en-US" dirty="0" smtClean="0">
                <a:latin typeface="Garamond" pitchFamily="18" charset="0"/>
              </a:rPr>
              <a:t> </a:t>
            </a:r>
          </a:p>
          <a:p>
            <a:r>
              <a:rPr lang="en-US" dirty="0" smtClean="0">
                <a:latin typeface="Garamond" pitchFamily="18" charset="0"/>
              </a:rPr>
              <a:t>In </a:t>
            </a:r>
            <a:r>
              <a:rPr lang="en-US" dirty="0" smtClean="0">
                <a:latin typeface="Garamond" pitchFamily="18" charset="0"/>
              </a:rPr>
              <a:t>March 2003 US-led coalition forces attacked Iraq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Most of the Iraqi army dissolved because soldiers refused to risk their lives for Saddam Hussein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More Americans died after May 2003 than they did in the first six </a:t>
            </a:r>
            <a:r>
              <a:rPr lang="en-US" dirty="0" smtClean="0">
                <a:latin typeface="Garamond" pitchFamily="18" charset="0"/>
              </a:rPr>
              <a:t>weeks</a:t>
            </a:r>
          </a:p>
          <a:p>
            <a:pPr lvl="1">
              <a:buNone/>
            </a:pPr>
            <a:r>
              <a:rPr lang="en-US" dirty="0" smtClean="0">
                <a:latin typeface="Garamond" pitchFamily="18" charset="0"/>
              </a:rPr>
              <a:t> </a:t>
            </a:r>
          </a:p>
          <a:p>
            <a:pPr>
              <a:buNone/>
            </a:pPr>
            <a:r>
              <a:rPr lang="en-US" u="sng" dirty="0" smtClean="0">
                <a:latin typeface="Garamond" pitchFamily="18" charset="0"/>
              </a:rPr>
              <a:t>Results of Iraqi War:</a:t>
            </a:r>
            <a:endParaRPr lang="en-US" u="sng" dirty="0" smtClean="0">
              <a:latin typeface="Garamond" pitchFamily="18" charset="0"/>
            </a:endParaRPr>
          </a:p>
          <a:p>
            <a:r>
              <a:rPr lang="en-US" dirty="0" smtClean="0">
                <a:latin typeface="Garamond" pitchFamily="18" charset="0"/>
              </a:rPr>
              <a:t>Within a month, Saddam’s regime fell and was captured in December 2003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put </a:t>
            </a:r>
            <a:r>
              <a:rPr lang="en-US" dirty="0" smtClean="0">
                <a:latin typeface="Garamond" pitchFamily="18" charset="0"/>
              </a:rPr>
              <a:t>on trial for crimes against humanity and was </a:t>
            </a:r>
            <a:r>
              <a:rPr lang="en-US" dirty="0" smtClean="0">
                <a:latin typeface="Garamond" pitchFamily="18" charset="0"/>
              </a:rPr>
              <a:t>executed in 2006</a:t>
            </a:r>
            <a:endParaRPr lang="en-US" dirty="0" smtClean="0">
              <a:latin typeface="Garamond" pitchFamily="18" charset="0"/>
            </a:endParaRPr>
          </a:p>
          <a:p>
            <a:r>
              <a:rPr lang="en-US" dirty="0" smtClean="0">
                <a:latin typeface="Garamond" pitchFamily="18" charset="0"/>
              </a:rPr>
              <a:t>American forces stayed in Iraq to keep order &amp; train a new Iraqi security force</a:t>
            </a:r>
          </a:p>
          <a:p>
            <a:r>
              <a:rPr lang="en-US" dirty="0" smtClean="0">
                <a:latin typeface="Garamond" pitchFamily="18" charset="0"/>
              </a:rPr>
              <a:t>By December 2003, no weapons of mass destruction had been </a:t>
            </a:r>
            <a:r>
              <a:rPr lang="en-US" dirty="0" smtClean="0">
                <a:latin typeface="Garamond" pitchFamily="18" charset="0"/>
              </a:rPr>
              <a:t>found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Bush faced criticism but was re-elected and made clear that US forces would remain in Iraq for as long as necessary</a:t>
            </a:r>
            <a:endParaRPr lang="en-US" dirty="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23-745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588" y="358775"/>
            <a:ext cx="8345487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6934200" y="6019800"/>
            <a:ext cx="60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Iraq vs. Afghanistan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1) location &amp; concentration of population</a:t>
            </a:r>
          </a:p>
          <a:p>
            <a:pPr lvl="1"/>
            <a:r>
              <a:rPr lang="en-US" dirty="0" smtClean="0"/>
              <a:t>Iraq = in cities along the Tigris &amp; Euphrates river valleys, most  cities important to insurgents around Baghdad; areas beyond the river are sparsely populated</a:t>
            </a:r>
          </a:p>
          <a:p>
            <a:pPr lvl="1"/>
            <a:r>
              <a:rPr lang="en-US" dirty="0" smtClean="0"/>
              <a:t>Afghanistan = physically bigger, larger population, more rural, more dispersed, more challenging terrain</a:t>
            </a:r>
          </a:p>
          <a:p>
            <a:pPr lvl="2"/>
            <a:r>
              <a:rPr lang="en-US" dirty="0" smtClean="0"/>
              <a:t>Need more forces &amp; bigger support system in Afghanistan than Iraq</a:t>
            </a:r>
          </a:p>
          <a:p>
            <a:r>
              <a:rPr lang="en-US" dirty="0" smtClean="0"/>
              <a:t>2) “Stabilization” problem</a:t>
            </a:r>
          </a:p>
          <a:p>
            <a:pPr lvl="1"/>
            <a:r>
              <a:rPr lang="en-US" dirty="0" smtClean="0"/>
              <a:t>Iraq = rebuilding the country; was a functioning state, oil-rich economy, had an educated population, and professional business &amp; government classes</a:t>
            </a:r>
          </a:p>
          <a:p>
            <a:pPr lvl="1"/>
            <a:r>
              <a:rPr lang="en-US" dirty="0" smtClean="0"/>
              <a:t>Afghanistan = building the country from scratch; none of the above factors in Iraq are in Afghanistan; limited infrastructure, no central </a:t>
            </a:r>
            <a:r>
              <a:rPr lang="en-US" dirty="0" err="1" smtClean="0"/>
              <a:t>gov’t</a:t>
            </a:r>
            <a:r>
              <a:rPr lang="en-US" dirty="0" smtClean="0"/>
              <a:t> beyond Kabul; illiterate &amp; independent population, basic economy</a:t>
            </a:r>
          </a:p>
          <a:p>
            <a:r>
              <a:rPr lang="en-US" dirty="0" smtClean="0"/>
              <a:t>3) Motivations of the two conflicts differ</a:t>
            </a:r>
          </a:p>
          <a:p>
            <a:pPr lvl="1"/>
            <a:r>
              <a:rPr lang="en-US" dirty="0" smtClean="0"/>
              <a:t>Iraq = resistance about groups “getting into” the </a:t>
            </a:r>
            <a:r>
              <a:rPr lang="en-US" dirty="0" err="1" smtClean="0"/>
              <a:t>gov’t</a:t>
            </a:r>
            <a:r>
              <a:rPr lang="en-US" dirty="0" smtClean="0"/>
              <a:t> on their terms; competing visions for Iraq &amp; the role of its voters; Civil war centered on dividing the wealth of the state</a:t>
            </a:r>
          </a:p>
          <a:p>
            <a:pPr lvl="1"/>
            <a:r>
              <a:rPr lang="en-US" dirty="0" smtClean="0"/>
              <a:t>Afghanistan = rejection of central authority in hopes of co-opting or dominating the </a:t>
            </a:r>
            <a:r>
              <a:rPr lang="en-US" dirty="0" err="1" smtClean="0"/>
              <a:t>feudual</a:t>
            </a:r>
            <a:r>
              <a:rPr lang="en-US" dirty="0" smtClean="0"/>
              <a:t> system that has existed in Afghanistan throughout its existence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23-738-q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46075"/>
            <a:ext cx="4003675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4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6172200" y="60198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613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Important Terms to Know About Bush, 9/11, and Terrorism in general</vt:lpstr>
      <vt:lpstr>Slide 2</vt:lpstr>
      <vt:lpstr>War in Afghanistan:  Operation Enduring Freedom 2001</vt:lpstr>
      <vt:lpstr>War in Iraq:  Operation Iraqi Freedom 2003</vt:lpstr>
      <vt:lpstr>Slide 5</vt:lpstr>
      <vt:lpstr>Iraq vs. Afghanistan</vt:lpstr>
      <vt:lpstr>Slide 7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 Bush &amp; September 11th Attacks</dc:title>
  <dc:creator>Administrator</dc:creator>
  <cp:lastModifiedBy>Administrator</cp:lastModifiedBy>
  <cp:revision>11</cp:revision>
  <dcterms:created xsi:type="dcterms:W3CDTF">2013-06-04T13:48:30Z</dcterms:created>
  <dcterms:modified xsi:type="dcterms:W3CDTF">2013-06-06T17:08:16Z</dcterms:modified>
</cp:coreProperties>
</file>